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66" r:id="rId5"/>
    <p:sldId id="263" r:id="rId6"/>
    <p:sldId id="276" r:id="rId7"/>
    <p:sldId id="275" r:id="rId8"/>
    <p:sldId id="268" r:id="rId9"/>
    <p:sldId id="262" r:id="rId10"/>
    <p:sldId id="265" r:id="rId11"/>
    <p:sldId id="269" r:id="rId12"/>
    <p:sldId id="270" r:id="rId13"/>
    <p:sldId id="271" r:id="rId14"/>
    <p:sldId id="272" r:id="rId15"/>
    <p:sldId id="273" r:id="rId16"/>
    <p:sldId id="277" r:id="rId17"/>
    <p:sldId id="258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86450" autoAdjust="0"/>
  </p:normalViewPr>
  <p:slideViewPr>
    <p:cSldViewPr snapToGrid="0">
      <p:cViewPr varScale="1">
        <p:scale>
          <a:sx n="66" d="100"/>
          <a:sy n="66" d="100"/>
        </p:scale>
        <p:origin x="-10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465521-816F-4CB4-9595-AAE96FF89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GPS ČR 2008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CFDD49-541D-48EB-B2A6-772CEC31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02ECA-8B93-4ACA-92F4-5E7E941432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91E3C-1A7F-47A6-81FA-2788FD7C434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3D8AE-5E64-465F-B12C-8730F6CC55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Unplugged</a:t>
            </a:r>
            <a:r>
              <a:rPr lang="cs-CZ" dirty="0" smtClean="0"/>
              <a:t>: prevence pro rodiče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 baseline="0"/>
            </a:lvl1pPr>
          </a:lstStyle>
          <a:p>
            <a:r>
              <a:rPr lang="cs-CZ" dirty="0" smtClean="0"/>
              <a:t>Jurystová, L., Gabrhelík, R., AT konference 2012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F509-0226-43E3-9C4F-C66D87C05C7F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6FA0-A8F4-499F-A15D-94EC85EF2DC6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9C334E8-2A03-4336-9D9F-912E20F2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543-37DC-4B15-B623-29138043921E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FABFAEF-7BD6-49F5-B856-E1810192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9900" y="3284855"/>
            <a:ext cx="3390900" cy="263334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AFE1AA9-202F-4A8F-A603-836D0EAD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602B-5235-4439-BA12-FA52C07FAB04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B818C7A-DE5A-4FDD-9E5E-C152F16D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006E-019F-446F-AFD9-72901035D0DE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A17E0AA-F510-4EC0-8918-AE23E7265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A395-FE06-4015-A227-6F74D7B48773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65C1019-EBFD-4965-A574-16CA32C1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66CC-3CF4-4F3A-BC1A-20353FA77CA8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A4D3EA2-E619-4002-9D20-E53B9ED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A6A2-683B-42D4-A064-9E723AD4DA21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D270AC6-8E41-423A-88C9-7F84D8FD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F83F-7862-4EDB-962A-F1494B649B43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22EA836-6020-4B47-A2E4-AC90C8BE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F012-6E28-4430-BC9F-3798EE7B01B5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023FB8FA-5EAA-4664-A01C-124F4EC1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styly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textu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Třetí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Čtvrtá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Pátá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51F1E19-711C-464C-8C01-68215E4F1D14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DE5C05E4-A8BD-4352-B11E-638AE6D3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dirty="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pic>
        <p:nvPicPr>
          <p:cNvPr id="2054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49900" y="3284538"/>
            <a:ext cx="3390900" cy="26336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kern="0" dirty="0" smtClean="0">
                <a:ea typeface="+mj-ea"/>
                <a:cs typeface="+mj-cs"/>
              </a:rPr>
              <a:t>Děkujeme za pozornost</a:t>
            </a:r>
            <a:endParaRPr lang="en-US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urystova@adiktologie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2363788"/>
            <a:ext cx="8185150" cy="2882900"/>
          </a:xfrm>
        </p:spPr>
        <p:txBody>
          <a:bodyPr/>
          <a:lstStyle/>
          <a:p>
            <a:r>
              <a:rPr lang="cs-CZ" sz="3200" dirty="0" smtClean="0"/>
              <a:t>Prevence pro rodiče: </a:t>
            </a:r>
            <a:r>
              <a:rPr lang="cs-CZ" sz="3200" dirty="0" err="1" smtClean="0"/>
              <a:t>Unplugged</a:t>
            </a:r>
            <a:endParaRPr lang="cs-CZ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650"/>
          </a:xfrm>
        </p:spPr>
        <p:txBody>
          <a:bodyPr/>
          <a:lstStyle/>
          <a:p>
            <a:r>
              <a:rPr lang="cs-CZ" dirty="0" smtClean="0"/>
              <a:t>Lucie Jurystová, Roman Gabrhelík </a:t>
            </a:r>
          </a:p>
          <a:p>
            <a:endParaRPr lang="cs-CZ" sz="900" dirty="0" smtClean="0"/>
          </a:p>
          <a:p>
            <a:r>
              <a:rPr lang="cs-CZ" sz="1600" dirty="0" smtClean="0"/>
              <a:t>AT konference, 13.-16.5. 2012, Kongresový hotel Jezerka u </a:t>
            </a:r>
            <a:r>
              <a:rPr lang="cs-CZ" sz="1600" dirty="0" err="1" smtClean="0"/>
              <a:t>Sečské</a:t>
            </a:r>
            <a:r>
              <a:rPr lang="cs-CZ" sz="1600" dirty="0" smtClean="0"/>
              <a:t> přehrady</a:t>
            </a:r>
          </a:p>
          <a:p>
            <a:r>
              <a:rPr lang="cs-CZ" sz="1600" dirty="0" smtClean="0"/>
              <a:t>Grantová podpora: </a:t>
            </a:r>
            <a:r>
              <a:rPr lang="cs-CZ" sz="1600" dirty="0" smtClean="0">
                <a:ea typeface="Calibri" pitchFamily="34" charset="0"/>
                <a:cs typeface="Arial" pitchFamily="34" charset="0"/>
              </a:rPr>
              <a:t>CZ.1.07/1.3.00/08.0205 ESF OP VK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setkání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Úvod, uvítání </a:t>
            </a:r>
          </a:p>
          <a:p>
            <a:pPr lvl="0"/>
            <a:r>
              <a:rPr lang="cs-CZ" dirty="0" smtClean="0"/>
              <a:t>Teoretický úvod to tématu</a:t>
            </a:r>
          </a:p>
          <a:p>
            <a:pPr lvl="0"/>
            <a:r>
              <a:rPr lang="cs-CZ" dirty="0" smtClean="0"/>
              <a:t>Diskuse na dané téma ve skupině</a:t>
            </a:r>
          </a:p>
          <a:p>
            <a:pPr lvl="0"/>
            <a:r>
              <a:rPr lang="cs-CZ" dirty="0" smtClean="0"/>
              <a:t>Práce v malých skupinách </a:t>
            </a:r>
          </a:p>
          <a:p>
            <a:pPr lvl="0"/>
            <a:r>
              <a:rPr lang="cs-CZ" dirty="0" smtClean="0"/>
              <a:t>Hraní </a:t>
            </a:r>
            <a:r>
              <a:rPr lang="cs-CZ" dirty="0" smtClean="0"/>
              <a:t>rolí, scénky, modelové situace</a:t>
            </a:r>
            <a:endParaRPr lang="cs-CZ" dirty="0" smtClean="0"/>
          </a:p>
          <a:p>
            <a:pPr lvl="0"/>
            <a:r>
              <a:rPr lang="cs-CZ" dirty="0" smtClean="0"/>
              <a:t>Závěr, </a:t>
            </a:r>
            <a:r>
              <a:rPr lang="cs-CZ" dirty="0" smtClean="0"/>
              <a:t>shrnutí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err="1" smtClean="0"/>
              <a:t>Interaktivita</a:t>
            </a:r>
            <a:endParaRPr lang="cs-CZ" dirty="0" smtClean="0"/>
          </a:p>
          <a:p>
            <a:pPr lvl="0"/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setkání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„Jak lépe chápat dospívající?“</a:t>
            </a:r>
            <a:endParaRPr lang="cs-CZ" dirty="0" smtClean="0"/>
          </a:p>
          <a:p>
            <a:r>
              <a:rPr lang="cs-CZ" dirty="0" smtClean="0"/>
              <a:t>informace o psychologických a sociálních charakteristikách dospívání</a:t>
            </a:r>
          </a:p>
          <a:p>
            <a:r>
              <a:rPr lang="cs-CZ" dirty="0" smtClean="0"/>
              <a:t>informace o návykových látkách</a:t>
            </a:r>
          </a:p>
          <a:p>
            <a:r>
              <a:rPr lang="cs-CZ" dirty="0" smtClean="0"/>
              <a:t>užívání návykových látek jako součást experimentálního rizikového chování dospívajících</a:t>
            </a:r>
          </a:p>
          <a:p>
            <a:r>
              <a:rPr lang="cs-CZ" dirty="0" smtClean="0"/>
              <a:t>vliv a úloha fungování rodiny v této vývojové fázi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setkání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 dirty="0" smtClean="0"/>
              <a:t>„Být rodičem dospívajícího člověka znamená růst společně“ </a:t>
            </a:r>
            <a:endParaRPr lang="cs-CZ" sz="2800" dirty="0" smtClean="0"/>
          </a:p>
          <a:p>
            <a:r>
              <a:rPr lang="cs-CZ" sz="2800" dirty="0" smtClean="0"/>
              <a:t>budování identity u dospívajících a vliv na celou rodinu</a:t>
            </a:r>
          </a:p>
          <a:p>
            <a:r>
              <a:rPr lang="cs-CZ" sz="2800" dirty="0" smtClean="0"/>
              <a:t>b</a:t>
            </a:r>
            <a:r>
              <a:rPr lang="cs-CZ" sz="2800" dirty="0" smtClean="0"/>
              <a:t>ezpečné </a:t>
            </a:r>
            <a:r>
              <a:rPr lang="cs-CZ" sz="2800" dirty="0" smtClean="0"/>
              <a:t>prostředí pro proces osamostatňování dospívajícího</a:t>
            </a:r>
          </a:p>
          <a:p>
            <a:r>
              <a:rPr lang="cs-CZ" sz="2800" dirty="0" smtClean="0"/>
              <a:t>rodičovská asertivita a důraz i na vlastní potřeby</a:t>
            </a:r>
          </a:p>
          <a:p>
            <a:r>
              <a:rPr lang="cs-CZ" sz="2800" dirty="0" smtClean="0"/>
              <a:t>stanovování </a:t>
            </a:r>
            <a:r>
              <a:rPr lang="cs-CZ" sz="2800" dirty="0" smtClean="0"/>
              <a:t>a vyjednávání hranic s </a:t>
            </a:r>
            <a:r>
              <a:rPr lang="cs-CZ" sz="2800" dirty="0" smtClean="0"/>
              <a:t>dospívajícím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 </a:t>
            </a:r>
          </a:p>
          <a:p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1336902" y="6510111"/>
            <a:ext cx="3960812" cy="2889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GPS ČR 2008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setkání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 dirty="0" smtClean="0"/>
              <a:t>„Mít dobrý vztah s vlastním dítětem také znamená umět nastavit pravidla a hranice.“ </a:t>
            </a:r>
            <a:endParaRPr lang="cs-CZ" sz="2800" dirty="0" smtClean="0"/>
          </a:p>
          <a:p>
            <a:r>
              <a:rPr lang="cs-CZ" sz="2800" dirty="0" smtClean="0"/>
              <a:t>a</a:t>
            </a:r>
            <a:r>
              <a:rPr lang="cs-CZ" sz="2800" dirty="0" smtClean="0"/>
              <a:t>utorita </a:t>
            </a:r>
            <a:r>
              <a:rPr lang="cs-CZ" sz="2800" dirty="0" smtClean="0"/>
              <a:t>bez přehnané </a:t>
            </a:r>
            <a:r>
              <a:rPr lang="cs-CZ" sz="2800" dirty="0" smtClean="0"/>
              <a:t>represe, trestání </a:t>
            </a:r>
            <a:r>
              <a:rPr lang="cs-CZ" sz="2800" dirty="0" smtClean="0"/>
              <a:t>a omezování</a:t>
            </a:r>
          </a:p>
          <a:p>
            <a:r>
              <a:rPr lang="cs-CZ" sz="2800" dirty="0" smtClean="0"/>
              <a:t>vyjednávání bez ztráty pozice a vlivu na chování dospívajícího</a:t>
            </a:r>
          </a:p>
          <a:p>
            <a:r>
              <a:rPr lang="cs-CZ" sz="2800" dirty="0" smtClean="0"/>
              <a:t>stanovení jasných hranic v </a:t>
            </a:r>
            <a:r>
              <a:rPr lang="cs-CZ" sz="2800" dirty="0" smtClean="0"/>
              <a:t>rodině vzhledem k </a:t>
            </a:r>
            <a:r>
              <a:rPr lang="cs-CZ" sz="2800" dirty="0" smtClean="0"/>
              <a:t>užívání návykových látek </a:t>
            </a:r>
          </a:p>
          <a:p>
            <a:r>
              <a:rPr lang="cs-CZ" sz="2800" dirty="0" smtClean="0"/>
              <a:t>p</a:t>
            </a:r>
            <a:r>
              <a:rPr lang="cs-CZ" sz="2800" dirty="0" smtClean="0"/>
              <a:t>odpora </a:t>
            </a:r>
            <a:r>
              <a:rPr lang="cs-CZ" sz="2800" dirty="0" smtClean="0"/>
              <a:t>vyjednávacích schopnosti rodičů</a:t>
            </a:r>
          </a:p>
          <a:p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 mohl program realizovat?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Zaměstnanci školy</a:t>
            </a:r>
            <a:endParaRPr lang="cs-CZ" dirty="0" smtClean="0"/>
          </a:p>
          <a:p>
            <a:pPr lvl="1"/>
            <a:r>
              <a:rPr lang="cs-CZ" dirty="0" smtClean="0"/>
              <a:t>Školní psycholog</a:t>
            </a:r>
          </a:p>
          <a:p>
            <a:pPr lvl="1"/>
            <a:r>
              <a:rPr lang="cs-CZ" dirty="0" smtClean="0"/>
              <a:t>Speciální pedagog</a:t>
            </a:r>
          </a:p>
          <a:p>
            <a:pPr lvl="1"/>
            <a:r>
              <a:rPr lang="cs-CZ" dirty="0" smtClean="0"/>
              <a:t>Školní metodik prevence</a:t>
            </a:r>
          </a:p>
          <a:p>
            <a:r>
              <a:rPr lang="cs-CZ" dirty="0" smtClean="0"/>
              <a:t>Externí pozvaný lektor</a:t>
            </a:r>
          </a:p>
          <a:p>
            <a:r>
              <a:rPr lang="cs-CZ" dirty="0" smtClean="0"/>
              <a:t>Certifikovaný trenér </a:t>
            </a:r>
            <a:r>
              <a:rPr lang="cs-CZ" dirty="0" err="1" smtClean="0"/>
              <a:t>Unplugged</a:t>
            </a:r>
            <a:endParaRPr lang="cs-CZ" dirty="0" smtClean="0"/>
          </a:p>
          <a:p>
            <a:r>
              <a:rPr lang="cs-CZ" dirty="0" smtClean="0"/>
              <a:t>V zahraničí realizují </a:t>
            </a:r>
            <a:r>
              <a:rPr lang="cs-CZ" dirty="0" smtClean="0"/>
              <a:t>pedagogové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</a:t>
            </a:r>
            <a:r>
              <a:rPr lang="cs-CZ" dirty="0" smtClean="0"/>
              <a:t>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000" dirty="0" smtClean="0"/>
              <a:t>Dotazy, náměty &amp; diskuze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888" y="298450"/>
            <a:ext cx="7272337" cy="504825"/>
          </a:xfrm>
        </p:spPr>
        <p:txBody>
          <a:bodyPr/>
          <a:lstStyle/>
          <a:p>
            <a:r>
              <a:rPr lang="cs-CZ" dirty="0" smtClean="0"/>
              <a:t>Kontakt</a:t>
            </a:r>
            <a:endParaRPr lang="cs-CZ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sz="2400" dirty="0" smtClean="0"/>
              <a:t>Lucie Jurystová</a:t>
            </a:r>
          </a:p>
          <a:p>
            <a:pPr algn="ctr">
              <a:buFontTx/>
              <a:buNone/>
            </a:pPr>
            <a:r>
              <a:rPr lang="cs-CZ" sz="2400" dirty="0" smtClean="0"/>
              <a:t>Klinika </a:t>
            </a:r>
            <a:r>
              <a:rPr lang="cs-CZ" sz="2400" dirty="0" err="1" smtClean="0"/>
              <a:t>adiktologie</a:t>
            </a:r>
            <a:r>
              <a:rPr lang="cs-CZ" sz="2400" dirty="0" smtClean="0"/>
              <a:t> 1. LF UK a VFN v Praze</a:t>
            </a:r>
          </a:p>
          <a:p>
            <a:pPr algn="ctr">
              <a:buFontTx/>
              <a:buNone/>
            </a:pPr>
            <a:r>
              <a:rPr lang="cs-CZ" sz="2400" dirty="0" smtClean="0"/>
              <a:t> </a:t>
            </a:r>
            <a:r>
              <a:rPr lang="cs-CZ" sz="2400" dirty="0" smtClean="0">
                <a:hlinkClick r:id="rId3"/>
              </a:rPr>
              <a:t>jurystova@</a:t>
            </a:r>
            <a:r>
              <a:rPr lang="cs-CZ" sz="2400" dirty="0" err="1" smtClean="0">
                <a:hlinkClick r:id="rId3"/>
              </a:rPr>
              <a:t>adiktologie.cz</a:t>
            </a:r>
            <a:endParaRPr lang="cs-CZ" sz="2400" dirty="0" smtClean="0"/>
          </a:p>
          <a:p>
            <a:pPr algn="ctr">
              <a:buFontTx/>
              <a:buNone/>
            </a:pPr>
            <a:endParaRPr lang="cs-CZ" sz="2800" dirty="0" smtClean="0"/>
          </a:p>
        </p:txBody>
      </p:sp>
      <p:sp>
        <p:nvSpPr>
          <p:cNvPr id="819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F15739-F7F5-4EBE-BEF1-BE16B9D8A761}" type="datetime1">
              <a:rPr lang="cs-CZ" smtClean="0"/>
              <a:pPr/>
              <a:t>16.5.2012</a:t>
            </a:fld>
            <a:endParaRPr lang="en-US" smtClean="0"/>
          </a:p>
        </p:txBody>
      </p:sp>
      <p:sp>
        <p:nvSpPr>
          <p:cNvPr id="819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6456FC77-B7B6-4EDF-80D6-D583C7FE260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8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BBDs.PRIS.CZ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7999" y="2975233"/>
            <a:ext cx="837474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Vznik této prezentace byl finančně podpořen projektem Tvorba systému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modulárního vzdělávání v oblasti prevence sociálně patologických jevů pro pedagogické a poradenské pracovníky škol a školských zařízení na celostátní úrovni CZ.1.07/1.3.00/08.0205 ESF OP VK.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0" descr="logolinkI_bar.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1428" y="4410698"/>
            <a:ext cx="5218515" cy="1491004"/>
          </a:xfrm>
          <a:prstGeom prst="rect">
            <a:avLst/>
          </a:prstGeo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265" y="6053724"/>
            <a:ext cx="851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Tento projekt je spolufinancován Evropským sociálním fondem a státním rozpočtem České republiky.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prevence pro rodiče?</a:t>
            </a:r>
            <a:endParaRPr lang="en-GB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vzorce chování a postoje rodičů </a:t>
            </a:r>
            <a:r>
              <a:rPr lang="cs-CZ" sz="2400" dirty="0" smtClean="0"/>
              <a:t>mohou být z hlediska ochranných a rizikových faktorů přímo spojeny s užíváním drog dětmi </a:t>
            </a:r>
            <a:r>
              <a:rPr lang="cs-CZ" sz="1400" dirty="0" smtClean="0"/>
              <a:t>(</a:t>
            </a:r>
            <a:r>
              <a:rPr lang="cs-CZ" sz="1400" dirty="0" err="1" smtClean="0"/>
              <a:t>Brook</a:t>
            </a:r>
            <a:r>
              <a:rPr lang="cs-CZ" sz="1400" dirty="0" smtClean="0"/>
              <a:t> 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., 1990; </a:t>
            </a:r>
            <a:r>
              <a:rPr lang="cs-CZ" sz="1400" dirty="0" err="1" smtClean="0"/>
              <a:t>Petraitis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., 1995; </a:t>
            </a:r>
            <a:r>
              <a:rPr lang="cs-CZ" sz="1400" dirty="0" err="1" smtClean="0"/>
              <a:t>Steinberg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., 1992; </a:t>
            </a:r>
            <a:r>
              <a:rPr lang="cs-CZ" sz="1400" dirty="0" err="1" smtClean="0"/>
              <a:t>Mendes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., 1999; </a:t>
            </a:r>
            <a:r>
              <a:rPr lang="cs-CZ" sz="1400" dirty="0" err="1" smtClean="0"/>
              <a:t>Simons</a:t>
            </a:r>
            <a:r>
              <a:rPr lang="cs-CZ" sz="1400" dirty="0" smtClean="0"/>
              <a:t>-</a:t>
            </a:r>
            <a:r>
              <a:rPr lang="cs-CZ" sz="1400" dirty="0" err="1" smtClean="0"/>
              <a:t>Mortonet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., 1999, </a:t>
            </a:r>
            <a:r>
              <a:rPr lang="cs-CZ" sz="1400" dirty="0" err="1" smtClean="0"/>
              <a:t>Vellemanet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., 2000)</a:t>
            </a:r>
            <a:endParaRPr lang="cs-CZ" sz="2400" dirty="0" smtClean="0"/>
          </a:p>
          <a:p>
            <a:r>
              <a:rPr lang="cs-CZ" sz="2400" dirty="0" smtClean="0"/>
              <a:t>Žádoucí zapojení </a:t>
            </a:r>
            <a:r>
              <a:rPr lang="cs-CZ" sz="2400" dirty="0" smtClean="0"/>
              <a:t>rodičů do preventivních aktivit a intervencí zaměřených na mládež </a:t>
            </a:r>
          </a:p>
          <a:p>
            <a:r>
              <a:rPr lang="cs-CZ" sz="2400" dirty="0" smtClean="0"/>
              <a:t>Ideální implementace preventivních aktivit od co nejnižšího věku</a:t>
            </a:r>
          </a:p>
          <a:p>
            <a:r>
              <a:rPr lang="cs-CZ" sz="2400" dirty="0" smtClean="0"/>
              <a:t>Důležité, aby rodiče měli </a:t>
            </a:r>
            <a:r>
              <a:rPr lang="cs-CZ" sz="2400" b="1" dirty="0" smtClean="0"/>
              <a:t>stejné informace o drogách</a:t>
            </a:r>
            <a:r>
              <a:rPr lang="cs-CZ" sz="2400" dirty="0" smtClean="0"/>
              <a:t>, jaké dostávají jejich děti během programu protidrogové prevence</a:t>
            </a:r>
          </a:p>
          <a:p>
            <a:endParaRPr lang="en-GB" sz="2800" dirty="0" smtClean="0"/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3660CD-0016-4BE9-B211-DFFAADB6A2D3}" type="datetime3">
              <a:rPr lang="cs-CZ" smtClean="0"/>
              <a:pPr/>
              <a:t>16/5/12</a:t>
            </a:fld>
            <a:endParaRPr lang="en-US" smtClean="0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B8821A81-6930-47A2-9CE1-03B339B6D79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4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GPS ČR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4755">
            <a:off x="641669" y="1116904"/>
            <a:ext cx="3347714" cy="44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7327">
            <a:off x="4547563" y="826127"/>
            <a:ext cx="3617569" cy="42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rázek 1" descr="eudap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8367" y="5413374"/>
            <a:ext cx="3164019" cy="87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Unplugged</a:t>
            </a:r>
            <a:r>
              <a:rPr lang="cs-CZ" dirty="0" smtClean="0"/>
              <a:t>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prevence pro žáky ve věku 12-14 let, tj. pro žáky 6. či 7. tříd. </a:t>
            </a:r>
          </a:p>
          <a:p>
            <a:r>
              <a:rPr lang="cs-CZ" dirty="0" smtClean="0"/>
              <a:t>12 lekcí po 45 minutách / školní rok</a:t>
            </a:r>
          </a:p>
          <a:p>
            <a:r>
              <a:rPr lang="cs-CZ" dirty="0" smtClean="0"/>
              <a:t>Orientace nejen na předání informací, ale zejména na úroveň </a:t>
            </a:r>
            <a:r>
              <a:rPr lang="cs-CZ" b="1" dirty="0" smtClean="0"/>
              <a:t>postojů a změnu chování </a:t>
            </a:r>
          </a:p>
          <a:p>
            <a:r>
              <a:rPr lang="cs-CZ" dirty="0" smtClean="0"/>
              <a:t>V současné době součástí kurikula několika desítek škol v ČR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</a:t>
            </a:r>
            <a:r>
              <a:rPr lang="cs-CZ" dirty="0" err="1" smtClean="0"/>
              <a:t>Unplugged</a:t>
            </a:r>
            <a:r>
              <a:rPr lang="cs-CZ" dirty="0" smtClean="0"/>
              <a:t> pro rodiče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  <p:pic>
        <p:nvPicPr>
          <p:cNvPr id="13" name="Zástupný symbol pro obsah 12" descr="Bez názv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799" y="1484313"/>
            <a:ext cx="3309090" cy="467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</a:t>
            </a:r>
            <a:r>
              <a:rPr lang="cs-CZ" dirty="0" err="1" smtClean="0"/>
              <a:t>Unplugged</a:t>
            </a:r>
            <a:r>
              <a:rPr lang="cs-CZ" dirty="0" smtClean="0"/>
              <a:t> </a:t>
            </a:r>
            <a:r>
              <a:rPr lang="cs-CZ" dirty="0" smtClean="0"/>
              <a:t>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Součástí původní studie EUDAP v několika zemích EU (Itálie, Řecko, Belgie</a:t>
            </a:r>
            <a:r>
              <a:rPr lang="cs-CZ" dirty="0" smtClean="0"/>
              <a:t>…) spolu s programem pro děti</a:t>
            </a:r>
          </a:p>
          <a:p>
            <a:r>
              <a:rPr lang="cs-CZ" dirty="0" smtClean="0"/>
              <a:t>Efektivita </a:t>
            </a:r>
            <a:r>
              <a:rPr lang="cs-CZ" dirty="0" smtClean="0"/>
              <a:t>prozatím nevyhodnocena jednoznačně – nízká účast rodičů na setkáních</a:t>
            </a:r>
          </a:p>
          <a:p>
            <a:r>
              <a:rPr lang="cs-CZ" dirty="0" smtClean="0"/>
              <a:t>V ČR nerealizováno (studie EUDAP-2)</a:t>
            </a:r>
          </a:p>
          <a:p>
            <a:r>
              <a:rPr lang="cs-CZ" dirty="0" smtClean="0"/>
              <a:t>Cíl: adaptovat a evaluovat metodiku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</a:t>
            </a:r>
            <a:r>
              <a:rPr lang="cs-CZ" dirty="0" smtClean="0"/>
              <a:t>programu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3 večerní setkání </a:t>
            </a:r>
            <a:r>
              <a:rPr lang="cs-CZ" dirty="0" smtClean="0"/>
              <a:t>v délce 180 minut </a:t>
            </a:r>
          </a:p>
          <a:p>
            <a:r>
              <a:rPr lang="cs-CZ" b="1" dirty="0" smtClean="0"/>
              <a:t>Otevřená setkání </a:t>
            </a:r>
            <a:r>
              <a:rPr lang="cs-CZ" dirty="0" smtClean="0"/>
              <a:t>– nezávislá témata</a:t>
            </a:r>
          </a:p>
          <a:p>
            <a:r>
              <a:rPr lang="cs-CZ" dirty="0" smtClean="0"/>
              <a:t>Setkání na půdě školy</a:t>
            </a:r>
          </a:p>
          <a:p>
            <a:r>
              <a:rPr lang="cs-CZ" dirty="0" smtClean="0"/>
              <a:t>Zahrnuje následnou </a:t>
            </a:r>
            <a:r>
              <a:rPr lang="cs-CZ" b="1" dirty="0" smtClean="0"/>
              <a:t>distribuci informací </a:t>
            </a:r>
            <a:r>
              <a:rPr lang="cs-CZ" dirty="0" smtClean="0"/>
              <a:t>k tématu probíranému na setkání všem rodičům (leták)</a:t>
            </a:r>
          </a:p>
          <a:p>
            <a:endParaRPr lang="cs-CZ" dirty="0" smtClean="0"/>
          </a:p>
          <a:p>
            <a:r>
              <a:rPr lang="cs-CZ" dirty="0" smtClean="0"/>
              <a:t>Ideální kombinace s probíhajícím programem </a:t>
            </a:r>
            <a:r>
              <a:rPr lang="cs-CZ" dirty="0" err="1" smtClean="0"/>
              <a:t>Unplugged</a:t>
            </a:r>
            <a:r>
              <a:rPr lang="cs-CZ" dirty="0" smtClean="0"/>
              <a:t> pro </a:t>
            </a:r>
            <a:r>
              <a:rPr lang="cs-CZ" dirty="0" smtClean="0"/>
              <a:t>děti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programu </a:t>
            </a:r>
            <a:r>
              <a:rPr lang="cs-CZ" dirty="0" err="1" smtClean="0"/>
              <a:t>Unplugged</a:t>
            </a:r>
            <a:r>
              <a:rPr lang="cs-CZ" dirty="0" smtClean="0"/>
              <a:t>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Zvýšení povědomí rodičů </a:t>
            </a:r>
            <a:r>
              <a:rPr lang="cs-CZ" sz="2800" b="1" dirty="0" smtClean="0"/>
              <a:t>o rizikových i ochranných faktorech v rodině</a:t>
            </a:r>
            <a:r>
              <a:rPr lang="cs-CZ" sz="2800" dirty="0" smtClean="0"/>
              <a:t>, které mohou souviset s užíváním drog v </a:t>
            </a:r>
            <a:r>
              <a:rPr lang="cs-CZ" sz="2800" dirty="0" smtClean="0"/>
              <a:t>dospívání </a:t>
            </a:r>
            <a:r>
              <a:rPr lang="cs-CZ" sz="2800" dirty="0" smtClean="0"/>
              <a:t>u jejich dětí. </a:t>
            </a:r>
          </a:p>
          <a:p>
            <a:r>
              <a:rPr lang="cs-CZ" sz="2800" b="1" dirty="0" smtClean="0"/>
              <a:t>Podpora a posílení rodičů při uplatňování stylu výchovy </a:t>
            </a:r>
            <a:r>
              <a:rPr lang="cs-CZ" sz="2800" dirty="0" smtClean="0"/>
              <a:t>– stanovování pravidel, umění </a:t>
            </a:r>
            <a:r>
              <a:rPr lang="cs-CZ" sz="2800" dirty="0" smtClean="0"/>
              <a:t>přiměřené kontroly </a:t>
            </a:r>
            <a:r>
              <a:rPr lang="cs-CZ" sz="2800" dirty="0" smtClean="0"/>
              <a:t>a pozitivního povzbuzování dítěte k samostatnosti a nezávislosti </a:t>
            </a:r>
            <a:r>
              <a:rPr lang="cs-CZ" sz="2400" dirty="0" smtClean="0"/>
              <a:t>(vyrovnaný a pečující postoj rodičů, přijetí a podpora samostatných rozhodnutí dospívajícího) </a:t>
            </a:r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informovat rodiče o možném </a:t>
            </a:r>
            <a:r>
              <a:rPr lang="cs-CZ" sz="2400" b="1" dirty="0" smtClean="0"/>
              <a:t>vlivu rodiny na užívání návykových látek dospívajícími</a:t>
            </a:r>
            <a:r>
              <a:rPr lang="cs-CZ" sz="2400" dirty="0" smtClean="0"/>
              <a:t>; </a:t>
            </a:r>
          </a:p>
          <a:p>
            <a:pPr lvl="0"/>
            <a:r>
              <a:rPr lang="cs-CZ" sz="2400" dirty="0" smtClean="0"/>
              <a:t>pomoci rodičům </a:t>
            </a:r>
            <a:r>
              <a:rPr lang="cs-CZ" sz="2400" b="1" dirty="0" smtClean="0"/>
              <a:t>pochopit</a:t>
            </a:r>
            <a:r>
              <a:rPr lang="cs-CZ" sz="2400" b="1" dirty="0" smtClean="0"/>
              <a:t> </a:t>
            </a:r>
            <a:r>
              <a:rPr lang="cs-CZ" sz="2400" b="1" dirty="0" smtClean="0"/>
              <a:t>změny, kterými jejich děti v období dospívání procházejí,</a:t>
            </a:r>
            <a:r>
              <a:rPr lang="cs-CZ" sz="2400" dirty="0" smtClean="0"/>
              <a:t> především z hlediska rozvoje a formování </a:t>
            </a:r>
            <a:r>
              <a:rPr lang="cs-CZ" sz="2400" dirty="0" smtClean="0"/>
              <a:t>identity dospívajícího;</a:t>
            </a:r>
            <a:endParaRPr lang="cs-CZ" sz="2400" dirty="0" smtClean="0"/>
          </a:p>
          <a:p>
            <a:pPr lvl="0"/>
            <a:r>
              <a:rPr lang="cs-CZ" sz="2400" dirty="0" smtClean="0"/>
              <a:t>pomoci rodičům nalézt systém </a:t>
            </a:r>
            <a:r>
              <a:rPr lang="cs-CZ" sz="2400" b="1" dirty="0" smtClean="0"/>
              <a:t>pro stanovení jasných pravidel v rodině </a:t>
            </a:r>
            <a:r>
              <a:rPr lang="cs-CZ" sz="2400" dirty="0" smtClean="0"/>
              <a:t>a zlepšit jejich vyjednávací dovednosti; </a:t>
            </a:r>
          </a:p>
          <a:p>
            <a:pPr lvl="0"/>
            <a:r>
              <a:rPr lang="cs-CZ" sz="2400" dirty="0" smtClean="0"/>
              <a:t>zvýšit vnímavost rodičů ke strategiím, které přispívají k upevnění rodinných vazeb a vztahů.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00C6-5787-4000-A945-27902492922A}" type="datetime3">
              <a:rPr lang="cs-CZ" smtClean="0"/>
              <a:pPr>
                <a:defRPr/>
              </a:pPr>
              <a:t>16/5/12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GPS ČR 2008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-CZ-final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-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506</Words>
  <Application>Microsoft Office PowerPoint</Application>
  <PresentationFormat>Předvádění na obrazovce (4:3)</PresentationFormat>
  <Paragraphs>135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CA-CZ-final</vt:lpstr>
      <vt:lpstr>1_CA-cz</vt:lpstr>
      <vt:lpstr>Prevence pro rodiče: Unplugged</vt:lpstr>
      <vt:lpstr>Proč prevence pro rodiče?</vt:lpstr>
      <vt:lpstr>Snímek 3</vt:lpstr>
      <vt:lpstr>Program Unplugged pro děti</vt:lpstr>
      <vt:lpstr>Metodika Unplugged pro rodiče</vt:lpstr>
      <vt:lpstr>Metodika Unplugged pro rodiče</vt:lpstr>
      <vt:lpstr>Obsah programu pro rodiče</vt:lpstr>
      <vt:lpstr>Cíle programu Unplugged pro rodiče</vt:lpstr>
      <vt:lpstr>Specifické cíle programu</vt:lpstr>
      <vt:lpstr>Struktura setkání pro rodiče</vt:lpstr>
      <vt:lpstr>1. setkání</vt:lpstr>
      <vt:lpstr>2. setkání</vt:lpstr>
      <vt:lpstr>3. setkání</vt:lpstr>
      <vt:lpstr>Kdo by mohl program realizovat?</vt:lpstr>
      <vt:lpstr>Děkuji za pozornost.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Konopí: droga, hrozba, panacea?</dc:title>
  <dc:creator>Lucie</dc:creator>
  <cp:lastModifiedBy>Lucie</cp:lastModifiedBy>
  <cp:revision>43</cp:revision>
  <dcterms:created xsi:type="dcterms:W3CDTF">2012-05-14T10:29:38Z</dcterms:created>
  <dcterms:modified xsi:type="dcterms:W3CDTF">2012-05-16T07:24:07Z</dcterms:modified>
</cp:coreProperties>
</file>